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40" r:id="rId1"/>
  </p:sldMasterIdLst>
  <p:sldIdLst>
    <p:sldId id="256" r:id="rId2"/>
    <p:sldId id="262" r:id="rId3"/>
    <p:sldId id="257" r:id="rId4"/>
    <p:sldId id="258" r:id="rId5"/>
    <p:sldId id="260" r:id="rId6"/>
    <p:sldId id="261" r:id="rId7"/>
    <p:sldId id="265" r:id="rId8"/>
    <p:sldId id="259" r:id="rId9"/>
    <p:sldId id="263" r:id="rId10"/>
    <p:sldId id="264"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81" d="100"/>
          <a:sy n="81" d="100"/>
        </p:scale>
        <p:origin x="-258" y="-19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GANNT CHART </a:t>
            </a:r>
          </a:p>
        </c:rich>
      </c:tx>
      <c:layout/>
      <c:overlay val="0"/>
      <c:spPr>
        <a:noFill/>
        <a:ln>
          <a:noFill/>
        </a:ln>
        <a:effectLst/>
      </c:spPr>
    </c:title>
    <c:autoTitleDeleted val="0"/>
    <c:plotArea>
      <c:layout>
        <c:manualLayout>
          <c:layoutTarget val="inner"/>
          <c:xMode val="edge"/>
          <c:yMode val="edge"/>
          <c:x val="0.29676232096254113"/>
          <c:y val="0.14895697134394181"/>
          <c:w val="0.65594530101764248"/>
          <c:h val="0.81774752714763133"/>
        </c:manualLayout>
      </c:layout>
      <c:barChart>
        <c:barDir val="bar"/>
        <c:grouping val="stacked"/>
        <c:varyColors val="0"/>
        <c:ser>
          <c:idx val="0"/>
          <c:order val="0"/>
          <c:tx>
            <c:v>Start Date</c:v>
          </c:tx>
          <c:spPr>
            <a:noFill/>
            <a:ln>
              <a:noFill/>
            </a:ln>
            <a:effectLst/>
          </c:spPr>
          <c:invertIfNegative val="0"/>
          <c:cat>
            <c:strRef>
              <c:f>Sheet1!$C$4:$C$14</c:f>
              <c:strCache>
                <c:ptCount val="11"/>
                <c:pt idx="0">
                  <c:v>Project Prepatration</c:v>
                </c:pt>
                <c:pt idx="1">
                  <c:v>Equipment Purchasing</c:v>
                </c:pt>
                <c:pt idx="2">
                  <c:v>Instalation of Hardware </c:v>
                </c:pt>
                <c:pt idx="3">
                  <c:v>Installation of Software</c:v>
                </c:pt>
                <c:pt idx="4">
                  <c:v>Construction of hardware sockets, and desks</c:v>
                </c:pt>
                <c:pt idx="5">
                  <c:v>Addition of resources required</c:v>
                </c:pt>
                <c:pt idx="6">
                  <c:v>Training</c:v>
                </c:pt>
                <c:pt idx="7">
                  <c:v>Implementation</c:v>
                </c:pt>
                <c:pt idx="8">
                  <c:v>Monitoring and Evaluation</c:v>
                </c:pt>
                <c:pt idx="9">
                  <c:v>Project Closour  </c:v>
                </c:pt>
                <c:pt idx="10">
                  <c:v>Project Handover</c:v>
                </c:pt>
              </c:strCache>
            </c:strRef>
          </c:cat>
          <c:val>
            <c:numRef>
              <c:f>Sheet1!$D$4:$D$14</c:f>
              <c:numCache>
                <c:formatCode>d\-mmm\-yy</c:formatCode>
                <c:ptCount val="11"/>
                <c:pt idx="0">
                  <c:v>43191</c:v>
                </c:pt>
                <c:pt idx="1">
                  <c:v>43199</c:v>
                </c:pt>
                <c:pt idx="2">
                  <c:v>43229</c:v>
                </c:pt>
                <c:pt idx="3">
                  <c:v>43245</c:v>
                </c:pt>
                <c:pt idx="4">
                  <c:v>43261</c:v>
                </c:pt>
                <c:pt idx="5">
                  <c:v>43272</c:v>
                </c:pt>
                <c:pt idx="6">
                  <c:v>43285</c:v>
                </c:pt>
                <c:pt idx="7">
                  <c:v>43336</c:v>
                </c:pt>
                <c:pt idx="8">
                  <c:v>43347</c:v>
                </c:pt>
                <c:pt idx="9">
                  <c:v>43373</c:v>
                </c:pt>
                <c:pt idx="10">
                  <c:v>43379</c:v>
                </c:pt>
              </c:numCache>
            </c:numRef>
          </c:val>
        </c:ser>
        <c:ser>
          <c:idx val="1"/>
          <c:order val="1"/>
          <c:tx>
            <c:v>Duration</c:v>
          </c:tx>
          <c:spPr>
            <a:solidFill>
              <a:schemeClr val="accent2"/>
            </a:solidFill>
            <a:ln>
              <a:noFill/>
            </a:ln>
            <a:effectLst/>
            <a:scene3d>
              <a:camera prst="orthographicFront"/>
              <a:lightRig rig="threePt" dir="t"/>
            </a:scene3d>
            <a:sp3d>
              <a:bevelT w="165100" prst="coolSlant"/>
            </a:sp3d>
          </c:spPr>
          <c:invertIfNegative val="0"/>
          <c:cat>
            <c:strRef>
              <c:f>Sheet1!$C$4:$C$14</c:f>
              <c:strCache>
                <c:ptCount val="11"/>
                <c:pt idx="0">
                  <c:v>Project Prepatration</c:v>
                </c:pt>
                <c:pt idx="1">
                  <c:v>Equipment Purchasing</c:v>
                </c:pt>
                <c:pt idx="2">
                  <c:v>Instalation of Hardware </c:v>
                </c:pt>
                <c:pt idx="3">
                  <c:v>Installation of Software</c:v>
                </c:pt>
                <c:pt idx="4">
                  <c:v>Construction of hardware sockets, and desks</c:v>
                </c:pt>
                <c:pt idx="5">
                  <c:v>Addition of resources required</c:v>
                </c:pt>
                <c:pt idx="6">
                  <c:v>Training</c:v>
                </c:pt>
                <c:pt idx="7">
                  <c:v>Implementation</c:v>
                </c:pt>
                <c:pt idx="8">
                  <c:v>Monitoring and Evaluation</c:v>
                </c:pt>
                <c:pt idx="9">
                  <c:v>Project Closour  </c:v>
                </c:pt>
                <c:pt idx="10">
                  <c:v>Project Handover</c:v>
                </c:pt>
              </c:strCache>
            </c:strRef>
          </c:cat>
          <c:val>
            <c:numRef>
              <c:f>Sheet1!$F$4:$F$13</c:f>
              <c:numCache>
                <c:formatCode>General</c:formatCode>
                <c:ptCount val="10"/>
                <c:pt idx="0">
                  <c:v>7</c:v>
                </c:pt>
                <c:pt idx="1">
                  <c:v>29</c:v>
                </c:pt>
                <c:pt idx="2">
                  <c:v>15</c:v>
                </c:pt>
                <c:pt idx="3">
                  <c:v>15</c:v>
                </c:pt>
                <c:pt idx="4">
                  <c:v>10</c:v>
                </c:pt>
                <c:pt idx="5">
                  <c:v>12</c:v>
                </c:pt>
                <c:pt idx="6">
                  <c:v>50</c:v>
                </c:pt>
                <c:pt idx="7">
                  <c:v>10</c:v>
                </c:pt>
                <c:pt idx="8">
                  <c:v>25</c:v>
                </c:pt>
                <c:pt idx="9">
                  <c:v>5</c:v>
                </c:pt>
              </c:numCache>
            </c:numRef>
          </c:val>
        </c:ser>
        <c:dLbls>
          <c:showLegendKey val="0"/>
          <c:showVal val="0"/>
          <c:showCatName val="0"/>
          <c:showSerName val="0"/>
          <c:showPercent val="0"/>
          <c:showBubbleSize val="0"/>
        </c:dLbls>
        <c:gapWidth val="0"/>
        <c:overlap val="100"/>
        <c:axId val="199290368"/>
        <c:axId val="197806336"/>
      </c:barChart>
      <c:catAx>
        <c:axId val="1992903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7806336"/>
        <c:crosses val="autoZero"/>
        <c:auto val="1"/>
        <c:lblAlgn val="ctr"/>
        <c:lblOffset val="100"/>
        <c:noMultiLvlLbl val="0"/>
      </c:catAx>
      <c:valAx>
        <c:axId val="197806336"/>
        <c:scaling>
          <c:orientation val="minMax"/>
          <c:min val="43191"/>
        </c:scaling>
        <c:delete val="0"/>
        <c:axPos val="t"/>
        <c:majorGridlines>
          <c:spPr>
            <a:ln w="9525" cap="flat" cmpd="sng" algn="ctr">
              <a:solidFill>
                <a:schemeClr val="tx1">
                  <a:lumMod val="15000"/>
                  <a:lumOff val="85000"/>
                </a:schemeClr>
              </a:solidFill>
              <a:round/>
            </a:ln>
            <a:effectLst/>
          </c:spPr>
        </c:majorGridlines>
        <c:numFmt formatCode="d\-mmm\-yy"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992903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923F103-BC34-4FE4-A40E-EDDEECFDA5D0}" type="datetimeFigureOut">
              <a:rPr lang="en-US" smtClean="0"/>
              <a:pPr/>
              <a:t>3/26/2018</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8307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3"/>
          <p:cNvSpPr>
            <a:spLocks noGrp="1"/>
          </p:cNvSpPr>
          <p:nvPr>
            <p:ph type="dt" sz="half" idx="10"/>
          </p:nvPr>
        </p:nvSpPr>
        <p:spPr/>
        <p:txBody>
          <a:bodyPr/>
          <a:lstStyle/>
          <a:p>
            <a:fld id="{19C9CA7B-DFD4-44B5-8C60-D14B8CD1FB59}" type="datetimeFigureOut">
              <a:rPr lang="en-US" smtClean="0"/>
              <a:t>3/26/2018</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01858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34E6425-0181-43F2-84FC-787E803FD2F8}" type="datetimeFigureOut">
              <a:rPr lang="en-US" smtClean="0"/>
              <a:t>3/26/2018</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618545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smtClean="0"/>
              <a:t>3/26/2018</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820317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smtClean="0"/>
              <a:t>3/26/2018</a:t>
            </a:fld>
            <a:endParaRPr lang="en-US" dirty="0"/>
          </a:p>
        </p:txBody>
      </p:sp>
      <p:sp>
        <p:nvSpPr>
          <p:cNvPr id="8" name="Footer Placeholder 7"/>
          <p:cNvSpPr>
            <a:spLocks noGrp="1"/>
          </p:cNvSpPr>
          <p:nvPr>
            <p:ph type="ftr" sz="quarter" idx="11"/>
          </p:nvPr>
        </p:nvSpPr>
        <p:spPr/>
        <p:txBody>
          <a:bodyPr/>
          <a:lstStyle/>
          <a:p>
            <a:r>
              <a:rPr lang="en-US" smtClean="0"/>
              <a:t>
              </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166291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7AA18ACC-A947-437B-A130-35BD54FDF1E9}" type="datetimeFigureOut">
              <a:rPr lang="en-US" smtClean="0"/>
              <a:t>3/26/2018</a:t>
            </a:fld>
            <a:endParaRPr lang="en-US" dirty="0"/>
          </a:p>
        </p:txBody>
      </p:sp>
      <p:sp>
        <p:nvSpPr>
          <p:cNvPr id="5" name="Footer Placeholder 3"/>
          <p:cNvSpPr>
            <a:spLocks noGrp="1"/>
          </p:cNvSpPr>
          <p:nvPr>
            <p:ph type="ftr" sz="quarter" idx="11"/>
          </p:nvPr>
        </p:nvSpPr>
        <p:spPr/>
        <p:txBody>
          <a:bodyPr/>
          <a:lstStyle/>
          <a:p>
            <a:r>
              <a:rPr lang="en-US" smtClean="0"/>
              <a:t>
              </a:t>
            </a:r>
            <a:endParaRPr lang="en-US" dirty="0"/>
          </a:p>
        </p:txBody>
      </p:sp>
      <p:sp>
        <p:nvSpPr>
          <p:cNvPr id="6"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03036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7C8D7E02-BCB8-4D50-A234-369438C08659}" type="datetimeFigureOut">
              <a:rPr lang="en-US" smtClean="0"/>
              <a:t>3/26/2018</a:t>
            </a:fld>
            <a:endParaRPr lang="en-US" dirty="0"/>
          </a:p>
        </p:txBody>
      </p:sp>
      <p:sp>
        <p:nvSpPr>
          <p:cNvPr id="5" name="Footer Placeholder 2"/>
          <p:cNvSpPr>
            <a:spLocks noGrp="1"/>
          </p:cNvSpPr>
          <p:nvPr>
            <p:ph type="ftr" sz="quarter" idx="11"/>
          </p:nvPr>
        </p:nvSpPr>
        <p:spPr/>
        <p:txBody>
          <a:bodyPr/>
          <a:lstStyle/>
          <a:p>
            <a:r>
              <a:rPr lang="en-US" smtClean="0"/>
              <a:t>
              </a:t>
            </a:r>
            <a:endParaRPr lang="en-US" dirty="0"/>
          </a:p>
        </p:txBody>
      </p:sp>
      <p:sp>
        <p:nvSpPr>
          <p:cNvPr id="6"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44322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76E86A4C-8E40-4F87-A4F0-01A0687C5742}" type="datetimeFigureOut">
              <a:rPr lang="en-US" smtClean="0"/>
              <a:t>3/26/2018</a:t>
            </a:fld>
            <a:endParaRPr lang="en-US" dirty="0"/>
          </a:p>
        </p:txBody>
      </p:sp>
      <p:sp>
        <p:nvSpPr>
          <p:cNvPr id="5" name="Footer Placeholder 5"/>
          <p:cNvSpPr>
            <a:spLocks noGrp="1"/>
          </p:cNvSpPr>
          <p:nvPr>
            <p:ph type="ftr" sz="quarter" idx="11"/>
          </p:nvPr>
        </p:nvSpPr>
        <p:spPr/>
        <p:txBody>
          <a:bodyPr/>
          <a:lstStyle/>
          <a:p>
            <a:r>
              <a:rPr lang="en-US" smtClean="0"/>
              <a:t>
              </a:t>
            </a:r>
            <a:endParaRPr lang="en-US" dirty="0"/>
          </a:p>
        </p:txBody>
      </p:sp>
      <p:sp>
        <p:nvSpPr>
          <p:cNvPr id="6"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091659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E72C73-2D91-4E12-BA25-F0AA0C03599B}" type="datetimeFigureOut">
              <a:rPr lang="en-US" smtClean="0"/>
              <a:t>3/26/2018</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429857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BE451C3-0FF4-47C4-B829-773ADF60F88C}" type="datetimeFigureOut">
              <a:rPr lang="en-US" smtClean="0"/>
              <a:t>3/26/2018</a:t>
            </a:fld>
            <a:endParaRPr lang="en-US" dirty="0"/>
          </a:p>
        </p:txBody>
      </p:sp>
      <p:sp>
        <p:nvSpPr>
          <p:cNvPr id="6" name="Footer Placeholder 5"/>
          <p:cNvSpPr>
            <a:spLocks noGrp="1"/>
          </p:cNvSpPr>
          <p:nvPr>
            <p:ph type="ftr" sz="quarter" idx="11"/>
          </p:nvPr>
        </p:nvSpPr>
        <p:spPr/>
        <p:txBody>
          <a:bodyPr/>
          <a:lstStyle/>
          <a:p>
            <a:r>
              <a:rPr lang="en-US" smtClean="0"/>
              <a:t>
              </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6873054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3/26/2018</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29593364"/>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3/26/2018</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655695988"/>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BE451C3-0FF4-47C4-B829-773ADF60F88C}" type="datetimeFigureOut">
              <a:rPr lang="en-US" smtClean="0"/>
              <a:t>3/26/2018</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5460591"/>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BE451C3-0FF4-47C4-B829-773ADF60F88C}" type="datetimeFigureOut">
              <a:rPr lang="en-US" smtClean="0"/>
              <a:t>3/26/2018</a:t>
            </a:fld>
            <a:endParaRPr lang="en-US" dirty="0"/>
          </a:p>
        </p:txBody>
      </p:sp>
      <p:sp>
        <p:nvSpPr>
          <p:cNvPr id="4"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62849865"/>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2BE451C3-0FF4-47C4-B829-773ADF60F88C}" type="datetimeFigureOut">
              <a:rPr lang="en-US" smtClean="0"/>
              <a:t>3/26/2018</a:t>
            </a:fld>
            <a:endParaRPr lang="en-US" dirty="0"/>
          </a:p>
        </p:txBody>
      </p:sp>
      <p:sp>
        <p:nvSpPr>
          <p:cNvPr id="4"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18639151"/>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3086D93-FCAC-47E0-A2EE-787E62CA814C}" type="datetimeFigureOut">
              <a:rPr lang="en-US" smtClean="0"/>
              <a:t>3/26/2018</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060392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DA879A6-0FD0-4734-A311-86BFCA472E6E}" type="datetimeFigureOut">
              <a:rPr lang="en-US" smtClean="0"/>
              <a:t>3/26/2018</a:t>
            </a:fld>
            <a:endParaRPr lang="en-US" dirty="0"/>
          </a:p>
        </p:txBody>
      </p:sp>
      <p:sp>
        <p:nvSpPr>
          <p:cNvPr id="5" name="Footer Placeholder 4"/>
          <p:cNvSpPr>
            <a:spLocks noGrp="1"/>
          </p:cNvSpPr>
          <p:nvPr>
            <p:ph type="ftr" sz="quarter" idx="11"/>
          </p:nvPr>
        </p:nvSpPr>
        <p:spPr/>
        <p:txBody>
          <a:bodyPr/>
          <a:lstStyle/>
          <a:p>
            <a:r>
              <a:rPr lang="en-US" smtClean="0"/>
              <a:t>
              </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368447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2BE451C3-0FF4-47C4-B829-773ADF60F88C}" type="datetimeFigureOut">
              <a:rPr lang="en-US" smtClean="0"/>
              <a:t>3/26/2018</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r>
              <a:rPr lang="en-US" smtClean="0"/>
              <a:t>
              </a:t>
            </a:r>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4358867"/>
      </p:ext>
    </p:extLst>
  </p:cSld>
  <p:clrMap bg1="dk1" tx1="lt1" bg2="dk2" tx2="lt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Ls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021492"/>
            <a:ext cx="8825658" cy="3755889"/>
          </a:xfrm>
        </p:spPr>
        <p:txBody>
          <a:bodyPr/>
          <a:lstStyle/>
          <a:p>
            <a:r>
              <a:rPr lang="en-US" b="1" dirty="0"/>
              <a:t>PROJECT TITLE</a:t>
            </a:r>
            <a:r>
              <a:rPr lang="en-US" b="1" dirty="0" smtClean="0"/>
              <a:t>:</a:t>
            </a:r>
            <a:br>
              <a:rPr lang="en-US" b="1" dirty="0" smtClean="0"/>
            </a:br>
            <a:r>
              <a:rPr lang="en-US" b="1" dirty="0" smtClean="0"/>
              <a:t> </a:t>
            </a:r>
            <a:r>
              <a:rPr lang="en-US" sz="2800" b="1" dirty="0" smtClean="0"/>
              <a:t>TO INCORPORATE </a:t>
            </a:r>
            <a:r>
              <a:rPr lang="en-US" sz="2800" b="1" dirty="0"/>
              <a:t>APPROPRIATE TECHNOLOGY IN KEY SHIPMENT AREAS OF MARAWA CORPORATION</a:t>
            </a:r>
            <a:r>
              <a:rPr lang="en-US" dirty="0"/>
              <a:t/>
            </a:r>
            <a:br>
              <a:rPr lang="en-US" dirty="0"/>
            </a:br>
            <a:endParaRPr lang="en-US" dirty="0"/>
          </a:p>
        </p:txBody>
      </p:sp>
      <p:sp>
        <p:nvSpPr>
          <p:cNvPr id="3" name="Subtitle 2"/>
          <p:cNvSpPr>
            <a:spLocks noGrp="1"/>
          </p:cNvSpPr>
          <p:nvPr>
            <p:ph type="subTitle" idx="1"/>
          </p:nvPr>
        </p:nvSpPr>
        <p:spPr/>
        <p:style>
          <a:lnRef idx="0">
            <a:schemeClr val="dk1"/>
          </a:lnRef>
          <a:fillRef idx="3">
            <a:schemeClr val="dk1"/>
          </a:fillRef>
          <a:effectRef idx="3">
            <a:schemeClr val="dk1"/>
          </a:effectRef>
          <a:fontRef idx="minor">
            <a:schemeClr val="lt1"/>
          </a:fontRef>
        </p:style>
        <p:txBody>
          <a:bodyPr/>
          <a:lstStyle/>
          <a:p>
            <a:r>
              <a:rPr lang="en-US" dirty="0" smtClean="0"/>
              <a:t>A project proposal on integrating information and technology systems as a way of adding value</a:t>
            </a:r>
            <a:endParaRPr lang="en-US" dirty="0"/>
          </a:p>
        </p:txBody>
      </p:sp>
    </p:spTree>
    <p:extLst>
      <p:ext uri="{BB962C8B-B14F-4D97-AF65-F5344CB8AC3E}">
        <p14:creationId xmlns:p14="http://schemas.microsoft.com/office/powerpoint/2010/main" val="38666169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Overview</a:t>
            </a:r>
            <a:endParaRPr lang="en-US" dirty="0"/>
          </a:p>
        </p:txBody>
      </p:sp>
      <p:sp>
        <p:nvSpPr>
          <p:cNvPr id="3" name="Content Placeholder 2"/>
          <p:cNvSpPr>
            <a:spLocks noGrp="1"/>
          </p:cNvSpPr>
          <p:nvPr>
            <p:ph idx="1"/>
          </p:nvPr>
        </p:nvSpPr>
        <p:spPr/>
        <p:txBody>
          <a:bodyPr/>
          <a:lstStyle/>
          <a:p>
            <a:r>
              <a:rPr lang="en-US" dirty="0" smtClean="0"/>
              <a:t>Marawa </a:t>
            </a:r>
            <a:r>
              <a:rPr lang="en-US" dirty="0"/>
              <a:t>Corporation is a shipping agent store that is located in the western suburbs of the Nairobi City of Kenya and is headquartered in Hurlingham, Westlands.  The company majorly deals with storage of inventories and products in between the shipping processes. Among its many functions includes provision of inventory insurance, identification of shipping support services and cargo handling.  Over the past few years, the shipping agent company has experienced a big growth in expansion of assets and overall shipment </a:t>
            </a:r>
            <a:r>
              <a:rPr lang="en-US" dirty="0" smtClean="0"/>
              <a:t>activities, which has in return created a need for </a:t>
            </a:r>
            <a:r>
              <a:rPr lang="en-US" dirty="0" err="1" smtClean="0"/>
              <a:t>resutucturing</a:t>
            </a:r>
            <a:r>
              <a:rPr lang="en-US" dirty="0" smtClean="0"/>
              <a:t> the company’s internal composition. </a:t>
            </a:r>
            <a:endParaRPr lang="en-US" dirty="0"/>
          </a:p>
          <a:p>
            <a:endParaRPr lang="en-US" dirty="0"/>
          </a:p>
        </p:txBody>
      </p:sp>
    </p:spTree>
    <p:extLst>
      <p:ext uri="{BB962C8B-B14F-4D97-AF65-F5344CB8AC3E}">
        <p14:creationId xmlns:p14="http://schemas.microsoft.com/office/powerpoint/2010/main" val="2119791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Summary </a:t>
            </a:r>
            <a:endParaRPr lang="en-US" dirty="0"/>
          </a:p>
        </p:txBody>
      </p:sp>
      <p:sp>
        <p:nvSpPr>
          <p:cNvPr id="3" name="Content Placeholder 2"/>
          <p:cNvSpPr>
            <a:spLocks noGrp="1"/>
          </p:cNvSpPr>
          <p:nvPr>
            <p:ph idx="1"/>
          </p:nvPr>
        </p:nvSpPr>
        <p:spPr/>
        <p:txBody>
          <a:bodyPr/>
          <a:lstStyle/>
          <a:p>
            <a:r>
              <a:rPr lang="en-US" dirty="0"/>
              <a:t>The following is a business proposal for value adding and quality control based on the adaption of information technology systems and techniques for use by the shipping agent company chosen. Our primary goal is to improve the store processes, to detect and avoid   potential challenges and to collectively improve the company's team members.  The proposal will be represented by a board of development that has been selected by the corporation’s management to investigate in the possible challenges and develop a project plan that will be used to better the current situation at the shipping stores. The project requirements will be as underlined in the project tittle above. </a:t>
            </a:r>
          </a:p>
          <a:p>
            <a:endParaRPr lang="en-US" dirty="0"/>
          </a:p>
        </p:txBody>
      </p:sp>
    </p:spTree>
    <p:extLst>
      <p:ext uri="{BB962C8B-B14F-4D97-AF65-F5344CB8AC3E}">
        <p14:creationId xmlns:p14="http://schemas.microsoft.com/office/powerpoint/2010/main" val="3610278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estimated project period will extend up to about six months inclusive of training programs and key implementation criteria. The cost is an estimated figure at $50000 which has been broken down into specific spending areas in the table below. The expected total output of the entire project will be to ensure that future shipping activities uphold transparency, efficiency and clarity in step – by – step processes. It is also required that the system ensures orderly book keeping and arrangement processes of all cargo.  </a:t>
            </a:r>
          </a:p>
          <a:p>
            <a:r>
              <a:rPr lang="en-US" dirty="0"/>
              <a:t>The project </a:t>
            </a:r>
            <a:r>
              <a:rPr lang="en-US" dirty="0" smtClean="0"/>
              <a:t>will entail the software </a:t>
            </a:r>
            <a:r>
              <a:rPr lang="en-US" dirty="0"/>
              <a:t>and hardware provision development; that will incorporate all members of the organization and key sectoral individuals such as the government and other regulatory bodies as well as auxiliary services from different quoted companies</a:t>
            </a:r>
          </a:p>
        </p:txBody>
      </p:sp>
    </p:spTree>
    <p:extLst>
      <p:ext uri="{BB962C8B-B14F-4D97-AF65-F5344CB8AC3E}">
        <p14:creationId xmlns:p14="http://schemas.microsoft.com/office/powerpoint/2010/main" val="2840134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0825" y="584524"/>
            <a:ext cx="9404723" cy="1400530"/>
          </a:xfrm>
        </p:spPr>
        <p:txBody>
          <a:bodyPr/>
          <a:lstStyle/>
          <a:p>
            <a:r>
              <a:rPr lang="en-US" dirty="0" smtClean="0"/>
              <a:t>Project Estimated Budget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782032617"/>
              </p:ext>
            </p:extLst>
          </p:nvPr>
        </p:nvGraphicFramePr>
        <p:xfrm>
          <a:off x="2251843" y="3659544"/>
          <a:ext cx="6242685" cy="2926080"/>
        </p:xfrm>
        <a:graphic>
          <a:graphicData uri="http://schemas.openxmlformats.org/drawingml/2006/table">
            <a:tbl>
              <a:tblPr bandRow="1">
                <a:tableStyleId>{5C22544A-7EE6-4342-B048-85BDC9FD1C3A}</a:tableStyleId>
              </a:tblPr>
              <a:tblGrid>
                <a:gridCol w="2133817"/>
                <a:gridCol w="4108868"/>
              </a:tblGrid>
              <a:tr h="0">
                <a:tc gridSpan="2">
                  <a:txBody>
                    <a:bodyPr/>
                    <a:lstStyle/>
                    <a:p>
                      <a:pPr marL="0" marR="0">
                        <a:lnSpc>
                          <a:spcPct val="200000"/>
                        </a:lnSpc>
                        <a:spcBef>
                          <a:spcPts val="0"/>
                        </a:spcBef>
                        <a:spcAft>
                          <a:spcPts val="0"/>
                        </a:spcAft>
                      </a:pPr>
                      <a:r>
                        <a:rPr lang="en-US" sz="1200" dirty="0">
                          <a:effectLst/>
                        </a:rPr>
                        <a:t>FINANCIAL BUDGET FOR THE PROJECT</a:t>
                      </a:r>
                      <a:endParaRPr lang="en-US" sz="11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hMerge="1">
                  <a:txBody>
                    <a:bodyPr/>
                    <a:lstStyle/>
                    <a:p>
                      <a:endParaRPr lang="en-US"/>
                    </a:p>
                  </a:txBody>
                  <a:tcPr/>
                </a:tc>
              </a:tr>
              <a:tr h="0">
                <a:tc>
                  <a:txBody>
                    <a:bodyPr/>
                    <a:lstStyle/>
                    <a:p>
                      <a:pPr marL="0" marR="0">
                        <a:lnSpc>
                          <a:spcPct val="200000"/>
                        </a:lnSpc>
                        <a:spcBef>
                          <a:spcPts val="0"/>
                        </a:spcBef>
                        <a:spcAft>
                          <a:spcPts val="0"/>
                        </a:spcAft>
                      </a:pPr>
                      <a:r>
                        <a:rPr lang="en-US" sz="1200">
                          <a:effectLst/>
                        </a:rPr>
                        <a:t>Software and hardware purchases</a:t>
                      </a:r>
                      <a:endParaRPr lang="en-US" sz="11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lnSpc>
                          <a:spcPct val="200000"/>
                        </a:lnSpc>
                        <a:spcBef>
                          <a:spcPts val="0"/>
                        </a:spcBef>
                        <a:spcAft>
                          <a:spcPts val="0"/>
                        </a:spcAft>
                      </a:pPr>
                      <a:r>
                        <a:rPr lang="en-US" sz="1200">
                          <a:effectLst/>
                        </a:rPr>
                        <a:t>$15,000 </a:t>
                      </a:r>
                      <a:endParaRPr lang="en-US" sz="11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0">
                <a:tc>
                  <a:txBody>
                    <a:bodyPr/>
                    <a:lstStyle/>
                    <a:p>
                      <a:pPr marL="0" marR="0">
                        <a:lnSpc>
                          <a:spcPct val="200000"/>
                        </a:lnSpc>
                        <a:spcBef>
                          <a:spcPts val="0"/>
                        </a:spcBef>
                        <a:spcAft>
                          <a:spcPts val="0"/>
                        </a:spcAft>
                      </a:pPr>
                      <a:r>
                        <a:rPr lang="en-US" sz="1200">
                          <a:effectLst/>
                        </a:rPr>
                        <a:t>Wages</a:t>
                      </a:r>
                      <a:endParaRPr lang="en-US" sz="11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lnSpc>
                          <a:spcPct val="200000"/>
                        </a:lnSpc>
                        <a:spcBef>
                          <a:spcPts val="0"/>
                        </a:spcBef>
                        <a:spcAft>
                          <a:spcPts val="0"/>
                        </a:spcAft>
                      </a:pPr>
                      <a:r>
                        <a:rPr lang="en-US" sz="1200">
                          <a:effectLst/>
                        </a:rPr>
                        <a:t>$15,000</a:t>
                      </a:r>
                      <a:endParaRPr lang="en-US" sz="11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0">
                <a:tc>
                  <a:txBody>
                    <a:bodyPr/>
                    <a:lstStyle/>
                    <a:p>
                      <a:pPr marL="0" marR="0">
                        <a:lnSpc>
                          <a:spcPct val="200000"/>
                        </a:lnSpc>
                        <a:spcBef>
                          <a:spcPts val="0"/>
                        </a:spcBef>
                        <a:spcAft>
                          <a:spcPts val="0"/>
                        </a:spcAft>
                      </a:pPr>
                      <a:r>
                        <a:rPr lang="en-US" sz="1200" dirty="0">
                          <a:effectLst/>
                        </a:rPr>
                        <a:t>Auxiliary expenses</a:t>
                      </a:r>
                      <a:endParaRPr lang="en-US" sz="11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lnSpc>
                          <a:spcPct val="200000"/>
                        </a:lnSpc>
                        <a:spcBef>
                          <a:spcPts val="0"/>
                        </a:spcBef>
                        <a:spcAft>
                          <a:spcPts val="0"/>
                        </a:spcAft>
                      </a:pPr>
                      <a:r>
                        <a:rPr lang="en-US" sz="1200">
                          <a:effectLst/>
                        </a:rPr>
                        <a:t>$5,000</a:t>
                      </a:r>
                      <a:endParaRPr lang="en-US" sz="11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0">
                <a:tc>
                  <a:txBody>
                    <a:bodyPr/>
                    <a:lstStyle/>
                    <a:p>
                      <a:pPr marL="0" marR="0">
                        <a:lnSpc>
                          <a:spcPct val="200000"/>
                        </a:lnSpc>
                        <a:spcBef>
                          <a:spcPts val="0"/>
                        </a:spcBef>
                        <a:spcAft>
                          <a:spcPts val="0"/>
                        </a:spcAft>
                      </a:pPr>
                      <a:r>
                        <a:rPr lang="en-US" sz="1200">
                          <a:effectLst/>
                        </a:rPr>
                        <a:t>Training </a:t>
                      </a:r>
                      <a:endParaRPr lang="en-US" sz="11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lnSpc>
                          <a:spcPct val="200000"/>
                        </a:lnSpc>
                        <a:spcBef>
                          <a:spcPts val="0"/>
                        </a:spcBef>
                        <a:spcAft>
                          <a:spcPts val="0"/>
                        </a:spcAft>
                      </a:pPr>
                      <a:r>
                        <a:rPr lang="en-US" sz="1200">
                          <a:effectLst/>
                        </a:rPr>
                        <a:t>$10,000</a:t>
                      </a:r>
                      <a:endParaRPr lang="en-US" sz="11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0">
                <a:tc>
                  <a:txBody>
                    <a:bodyPr/>
                    <a:lstStyle/>
                    <a:p>
                      <a:pPr marL="0" marR="0">
                        <a:lnSpc>
                          <a:spcPct val="200000"/>
                        </a:lnSpc>
                        <a:spcBef>
                          <a:spcPts val="0"/>
                        </a:spcBef>
                        <a:spcAft>
                          <a:spcPts val="0"/>
                        </a:spcAft>
                      </a:pPr>
                      <a:r>
                        <a:rPr lang="en-US" sz="1200">
                          <a:effectLst/>
                        </a:rPr>
                        <a:t>Miscellaneous expenses</a:t>
                      </a:r>
                      <a:endParaRPr lang="en-US" sz="11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lnSpc>
                          <a:spcPct val="200000"/>
                        </a:lnSpc>
                        <a:spcBef>
                          <a:spcPts val="0"/>
                        </a:spcBef>
                        <a:spcAft>
                          <a:spcPts val="0"/>
                        </a:spcAft>
                      </a:pPr>
                      <a:r>
                        <a:rPr lang="en-US" sz="1200">
                          <a:effectLst/>
                        </a:rPr>
                        <a:t>$5,000</a:t>
                      </a:r>
                      <a:endParaRPr lang="en-US" sz="110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r h="0">
                <a:tc>
                  <a:txBody>
                    <a:bodyPr/>
                    <a:lstStyle/>
                    <a:p>
                      <a:pPr marL="0" marR="0">
                        <a:lnSpc>
                          <a:spcPct val="200000"/>
                        </a:lnSpc>
                        <a:spcBef>
                          <a:spcPts val="0"/>
                        </a:spcBef>
                        <a:spcAft>
                          <a:spcPts val="0"/>
                        </a:spcAft>
                      </a:pPr>
                      <a:r>
                        <a:rPr lang="en-US" sz="1200" dirty="0">
                          <a:effectLst/>
                        </a:rPr>
                        <a:t>Total </a:t>
                      </a:r>
                      <a:r>
                        <a:rPr lang="en-US" sz="1200" dirty="0" smtClean="0">
                          <a:effectLst/>
                        </a:rPr>
                        <a:t>Cost</a:t>
                      </a:r>
                      <a:endParaRPr lang="en-US" sz="11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c>
                  <a:txBody>
                    <a:bodyPr/>
                    <a:lstStyle/>
                    <a:p>
                      <a:pPr marL="0" marR="0">
                        <a:lnSpc>
                          <a:spcPct val="200000"/>
                        </a:lnSpc>
                        <a:spcBef>
                          <a:spcPts val="0"/>
                        </a:spcBef>
                        <a:spcAft>
                          <a:spcPts val="0"/>
                        </a:spcAft>
                      </a:pPr>
                      <a:r>
                        <a:rPr lang="en-US" sz="1200" dirty="0">
                          <a:effectLst/>
                        </a:rPr>
                        <a:t>$50,000</a:t>
                      </a:r>
                      <a:endParaRPr lang="en-US" sz="1100" dirty="0">
                        <a:effectLst/>
                        <a:latin typeface="Calibri" panose="020F0502020204030204" pitchFamily="34" charset="0"/>
                        <a:ea typeface="SimSun" panose="02010600030101010101" pitchFamily="2" charset="-122"/>
                        <a:cs typeface="Times New Roman" panose="02020603050405020304" pitchFamily="18" charset="0"/>
                      </a:endParaRPr>
                    </a:p>
                  </a:txBody>
                  <a:tcPr marL="68580" marR="68580" marT="0" marB="0"/>
                </a:tc>
              </a:tr>
            </a:tbl>
          </a:graphicData>
        </a:graphic>
      </p:graphicFrame>
      <p:sp>
        <p:nvSpPr>
          <p:cNvPr id="5" name="Rectangle 4"/>
          <p:cNvSpPr/>
          <p:nvPr/>
        </p:nvSpPr>
        <p:spPr>
          <a:xfrm>
            <a:off x="774357" y="1898969"/>
            <a:ext cx="8361405" cy="923330"/>
          </a:xfrm>
          <a:prstGeom prst="rect">
            <a:avLst/>
          </a:prstGeom>
        </p:spPr>
        <p:txBody>
          <a:bodyPr wrap="square">
            <a:spAutoFit/>
          </a:bodyPr>
          <a:lstStyle/>
          <a:p>
            <a:r>
              <a:rPr lang="en-US" dirty="0">
                <a:latin typeface="Times New Roman" panose="02020603050405020304" pitchFamily="18" charset="0"/>
                <a:ea typeface="SimSun" panose="02010600030101010101" pitchFamily="2" charset="-122"/>
                <a:cs typeface="Times New Roman" panose="02020603050405020304" pitchFamily="18" charset="0"/>
              </a:rPr>
              <a:t> A number of factors will be considered when distributing costs to the entire project. Major activities will be given a budget priority before other elementary activities are assigned the budget. Below is a tabular representation of the proposed project budget. </a:t>
            </a:r>
            <a:endParaRPr lang="en-US" dirty="0"/>
          </a:p>
        </p:txBody>
      </p:sp>
    </p:spTree>
    <p:extLst>
      <p:ext uri="{BB962C8B-B14F-4D97-AF65-F5344CB8AC3E}">
        <p14:creationId xmlns:p14="http://schemas.microsoft.com/office/powerpoint/2010/main" val="3271767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a:t>
            </a:r>
            <a:r>
              <a:rPr lang="en-US" dirty="0"/>
              <a:t>O</a:t>
            </a:r>
            <a:r>
              <a:rPr lang="en-US" dirty="0" smtClean="0"/>
              <a:t>f The Communications Plan </a:t>
            </a:r>
            <a:endParaRPr lang="en-US" dirty="0"/>
          </a:p>
        </p:txBody>
      </p:sp>
      <p:sp>
        <p:nvSpPr>
          <p:cNvPr id="3" name="Content Placeholder 2"/>
          <p:cNvSpPr>
            <a:spLocks noGrp="1"/>
          </p:cNvSpPr>
          <p:nvPr>
            <p:ph idx="1"/>
          </p:nvPr>
        </p:nvSpPr>
        <p:spPr/>
        <p:txBody>
          <a:bodyPr/>
          <a:lstStyle/>
          <a:p>
            <a:pPr lvl="0"/>
            <a:r>
              <a:rPr lang="en-US" dirty="0" smtClean="0"/>
              <a:t>The data plan will be integrated with a number of objectives such as to </a:t>
            </a:r>
            <a:r>
              <a:rPr lang="en-US" dirty="0"/>
              <a:t>ensure consistency in communication channels </a:t>
            </a:r>
            <a:r>
              <a:rPr lang="en-US" dirty="0" smtClean="0"/>
              <a:t>design, to create </a:t>
            </a:r>
            <a:r>
              <a:rPr lang="en-US" dirty="0"/>
              <a:t>awareness through information exchange or through </a:t>
            </a:r>
            <a:r>
              <a:rPr lang="en-US" dirty="0" smtClean="0"/>
              <a:t>imparting knowledge; among other reasons.</a:t>
            </a:r>
          </a:p>
          <a:p>
            <a:pPr lvl="0"/>
            <a:r>
              <a:rPr lang="en-US" dirty="0" smtClean="0"/>
              <a:t>It will comprise of a communication routine guideline, a comprehensive communication budget and a risk and issues template in case of any unexpected incidences during the project life. </a:t>
            </a:r>
            <a:endParaRPr lang="en-US" dirty="0"/>
          </a:p>
        </p:txBody>
      </p:sp>
    </p:spTree>
    <p:extLst>
      <p:ext uri="{BB962C8B-B14F-4D97-AF65-F5344CB8AC3E}">
        <p14:creationId xmlns:p14="http://schemas.microsoft.com/office/powerpoint/2010/main" val="2795128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Collaboration and E – Commerce Recommendations</a:t>
            </a:r>
            <a:endParaRPr lang="en-US" dirty="0"/>
          </a:p>
        </p:txBody>
      </p:sp>
      <p:sp>
        <p:nvSpPr>
          <p:cNvPr id="3" name="Content Placeholder 2"/>
          <p:cNvSpPr>
            <a:spLocks noGrp="1"/>
          </p:cNvSpPr>
          <p:nvPr>
            <p:ph idx="1"/>
          </p:nvPr>
        </p:nvSpPr>
        <p:spPr/>
        <p:txBody>
          <a:bodyPr>
            <a:normAutofit fontScale="92500" lnSpcReduction="10000"/>
          </a:bodyPr>
          <a:lstStyle/>
          <a:p>
            <a:r>
              <a:rPr lang="en-US" dirty="0"/>
              <a:t>Among the most important needs for the project is to ensure the healthy interaction of the company with other ideas or companies all around the world. This is especially helpful as the company will be undergoing a restructuring phase that requires as much support and information sharing as possible. Among the key benefits that would be as a result of e-commerce collaboration would be to push for efficiency in business processes. Among other benefits is the need to create a synergy among teams and other organizations as well as creating a platform which encourages resource sharing. If resources are shared, it means that just about each organizational player will be availed with the right amount of resources required to complete a particular task. </a:t>
            </a:r>
          </a:p>
          <a:p>
            <a:r>
              <a:rPr lang="en-US" dirty="0"/>
              <a:t>	Collaboration is also a good way to ensure that organizations overcome their obstacles easily as a result of team work buildup and collective responsibility</a:t>
            </a:r>
          </a:p>
        </p:txBody>
      </p:sp>
    </p:spTree>
    <p:extLst>
      <p:ext uri="{BB962C8B-B14F-4D97-AF65-F5344CB8AC3E}">
        <p14:creationId xmlns:p14="http://schemas.microsoft.com/office/powerpoint/2010/main" val="17137160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Collaboration and E - commerce Recommendations</a:t>
            </a:r>
            <a:endParaRPr lang="en-US" dirty="0"/>
          </a:p>
        </p:txBody>
      </p:sp>
      <p:sp>
        <p:nvSpPr>
          <p:cNvPr id="3" name="Content Placeholder 2"/>
          <p:cNvSpPr>
            <a:spLocks noGrp="1"/>
          </p:cNvSpPr>
          <p:nvPr>
            <p:ph idx="1"/>
          </p:nvPr>
        </p:nvSpPr>
        <p:spPr>
          <a:xfrm>
            <a:off x="1104293" y="1853248"/>
            <a:ext cx="8946541" cy="4860589"/>
          </a:xfrm>
        </p:spPr>
        <p:txBody>
          <a:bodyPr>
            <a:normAutofit fontScale="92500" lnSpcReduction="10000"/>
          </a:bodyPr>
          <a:lstStyle/>
          <a:p>
            <a:pPr lvl="0"/>
            <a:r>
              <a:rPr lang="en-US" dirty="0"/>
              <a:t>The corporation should invest in committing its resources to the development of good taste and the need to communicate ideas to’ if possible, the entire world. </a:t>
            </a:r>
          </a:p>
          <a:p>
            <a:pPr lvl="0"/>
            <a:r>
              <a:rPr lang="en-US" dirty="0"/>
              <a:t>The project mandate should equally ensure that the activities undertaken will not promote anything that is not in the company’s expected standards because the business collaborative individuals will be closely monitoring the project activities. </a:t>
            </a:r>
          </a:p>
          <a:p>
            <a:pPr lvl="0"/>
            <a:r>
              <a:rPr lang="en-US" dirty="0"/>
              <a:t> The company should invest in partnering with other E-commerce individuals and maintain such relations in order to eliminate unnecessary competition or market rivalry conflicts. </a:t>
            </a:r>
          </a:p>
          <a:p>
            <a:r>
              <a:rPr lang="en-US" dirty="0"/>
              <a:t>It would be also beneficial if the company creates different levels of collaboration in order to enjoy a wider scope of access to healthy business environments. These levels of partnership or collaboration may include the E-commerce Service Providers, the E-commerce Platform providers and the Web Analytics providers. The analytics will greatly help the corporation to gain market share.</a:t>
            </a:r>
          </a:p>
          <a:p>
            <a:pPr marL="0" indent="0">
              <a:buNone/>
            </a:pPr>
            <a:endParaRPr lang="en-US" dirty="0"/>
          </a:p>
        </p:txBody>
      </p:sp>
    </p:spTree>
    <p:extLst>
      <p:ext uri="{BB962C8B-B14F-4D97-AF65-F5344CB8AC3E}">
        <p14:creationId xmlns:p14="http://schemas.microsoft.com/office/powerpoint/2010/main" val="2333177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Security Plan</a:t>
            </a:r>
            <a:endParaRPr lang="en-US" dirty="0"/>
          </a:p>
        </p:txBody>
      </p:sp>
      <p:sp>
        <p:nvSpPr>
          <p:cNvPr id="3" name="Content Placeholder 2"/>
          <p:cNvSpPr>
            <a:spLocks noGrp="1"/>
          </p:cNvSpPr>
          <p:nvPr>
            <p:ph idx="1"/>
          </p:nvPr>
        </p:nvSpPr>
        <p:spPr/>
        <p:txBody>
          <a:bodyPr/>
          <a:lstStyle/>
          <a:p>
            <a:r>
              <a:rPr lang="en-US" dirty="0"/>
              <a:t>The project’s security policy is centered on providing and maintaining a secure project environment free from risk to life and any unforeseen risks that can be mitigated.  It further requires that the required hazard signs be put in place where the workers and experts will be installing devices and carrying out maintenance activities. The policy also provides for the fire exit areas and fire assembly points with additional equipment for safety. Such </a:t>
            </a:r>
            <a:r>
              <a:rPr lang="en-US" dirty="0" smtClean="0"/>
              <a:t>equipment </a:t>
            </a:r>
            <a:r>
              <a:rPr lang="en-US" dirty="0"/>
              <a:t>include first aid kits, fire extinguishers, and fire clothing</a:t>
            </a:r>
            <a:r>
              <a:rPr lang="en-US" dirty="0" smtClean="0"/>
              <a:t>.</a:t>
            </a:r>
          </a:p>
          <a:p>
            <a:r>
              <a:rPr lang="en-US" dirty="0" smtClean="0"/>
              <a:t>Intensive training should also be carried out in order to educate people on how to react during emergency situations and how to use safety equipment. </a:t>
            </a:r>
            <a:endParaRPr lang="en-US" dirty="0"/>
          </a:p>
        </p:txBody>
      </p:sp>
    </p:spTree>
    <p:extLst>
      <p:ext uri="{BB962C8B-B14F-4D97-AF65-F5344CB8AC3E}">
        <p14:creationId xmlns:p14="http://schemas.microsoft.com/office/powerpoint/2010/main" val="1177122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GANTT CHART </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92350958"/>
              </p:ext>
            </p:extLst>
          </p:nvPr>
        </p:nvGraphicFramePr>
        <p:xfrm>
          <a:off x="568411" y="1598141"/>
          <a:ext cx="9482052" cy="486032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82808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CALL TO ACTION</a:t>
            </a:r>
            <a:endParaRPr lang="en-US" dirty="0"/>
          </a:p>
        </p:txBody>
      </p:sp>
      <p:sp>
        <p:nvSpPr>
          <p:cNvPr id="3" name="Content Placeholder 2"/>
          <p:cNvSpPr>
            <a:spLocks noGrp="1"/>
          </p:cNvSpPr>
          <p:nvPr>
            <p:ph idx="1"/>
          </p:nvPr>
        </p:nvSpPr>
        <p:spPr/>
        <p:txBody>
          <a:bodyPr/>
          <a:lstStyle/>
          <a:p>
            <a:r>
              <a:rPr lang="en-US" dirty="0" smtClean="0"/>
              <a:t>I would like to encourage the company to consider the project proposal for </a:t>
            </a:r>
            <a:r>
              <a:rPr lang="en-US" smtClean="0"/>
              <a:t>better results . </a:t>
            </a:r>
            <a:endParaRPr lang="en-US"/>
          </a:p>
        </p:txBody>
      </p:sp>
    </p:spTree>
    <p:extLst>
      <p:ext uri="{BB962C8B-B14F-4D97-AF65-F5344CB8AC3E}">
        <p14:creationId xmlns:p14="http://schemas.microsoft.com/office/powerpoint/2010/main" val="29807969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292E63A9-BB86-4E3D-B92A-7223C6510D2E}"/>
    </a:ext>
  </a:extLst>
</a:theme>
</file>

<file path=docProps/app.xml><?xml version="1.0" encoding="utf-8"?>
<Properties xmlns="http://schemas.openxmlformats.org/officeDocument/2006/extended-properties" xmlns:vt="http://schemas.openxmlformats.org/officeDocument/2006/docPropsVTypes">
  <Template>Ion</Template>
  <TotalTime>108</TotalTime>
  <Words>946</Words>
  <Application>Microsoft Office PowerPoint</Application>
  <PresentationFormat>Custom</PresentationFormat>
  <Paragraphs>41</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Ion</vt:lpstr>
      <vt:lpstr>PROJECT TITLE:  TO INCORPORATE APPROPRIATE TECHNOLOGY IN KEY SHIPMENT AREAS OF MARAWA CORPORATION </vt:lpstr>
      <vt:lpstr>Project Overview</vt:lpstr>
      <vt:lpstr>Project Summary </vt:lpstr>
      <vt:lpstr>PowerPoint Presentation</vt:lpstr>
      <vt:lpstr>Project Estimated Budget </vt:lpstr>
      <vt:lpstr>Summary Of The Communications Plan </vt:lpstr>
      <vt:lpstr>Collaboration and E – Commerce Recommendations</vt:lpstr>
      <vt:lpstr>Collaboration and E - commerce Recommendations</vt:lpstr>
      <vt:lpstr>Project Security Plan</vt:lpstr>
      <vt:lpstr>GANTT CHART </vt:lpstr>
      <vt:lpstr>CALL TO ACTION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PROJECT TITLE:  TO INCORPORATE APPROPRIATE TECHNOLOGY IN KEY SHIPMENT AREAS OF MARAWA CORPORATION</dc:title>
  <dc:creator>pc</dc:creator>
  <cp:lastModifiedBy>vini</cp:lastModifiedBy>
  <cp:revision>20</cp:revision>
  <dcterms:created xsi:type="dcterms:W3CDTF">2018-03-26T08:26:00Z</dcterms:created>
  <dcterms:modified xsi:type="dcterms:W3CDTF">2018-03-26T10:17:29Z</dcterms:modified>
</cp:coreProperties>
</file>